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29260800" cy="3840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userDrawn="1">
          <p15:clr>
            <a:srgbClr val="A4A3A4"/>
          </p15:clr>
        </p15:guide>
        <p15:guide id="2" pos="92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E8FC"/>
    <a:srgbClr val="FFF2CC"/>
    <a:srgbClr val="F8CECC"/>
    <a:srgbClr val="D5E8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90"/>
  </p:normalViewPr>
  <p:slideViewPr>
    <p:cSldViewPr snapToGrid="0" snapToObjects="1">
      <p:cViewPr>
        <p:scale>
          <a:sx n="40" d="100"/>
          <a:sy n="40" d="100"/>
        </p:scale>
        <p:origin x="720" y="-3456"/>
      </p:cViewPr>
      <p:guideLst>
        <p:guide orient="horz" pos="12096"/>
        <p:guide pos="92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6285233"/>
            <a:ext cx="24871680" cy="1337056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3657600" y="20171413"/>
            <a:ext cx="21945600" cy="9272267"/>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3660934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422546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939762" y="2044700"/>
            <a:ext cx="6309360" cy="3254629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11682" y="2044700"/>
            <a:ext cx="18562320" cy="325462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979725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529283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96442" y="9574541"/>
            <a:ext cx="25237440" cy="15975327"/>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1996442" y="25701001"/>
            <a:ext cx="25237440" cy="8401047"/>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1919A2-32CB-B446-B282-2AF8B1483076}"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620305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116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4813280" y="10223500"/>
            <a:ext cx="124358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40004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044708"/>
            <a:ext cx="25237440" cy="74231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15494" y="9414513"/>
            <a:ext cx="12378688"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015494" y="14028420"/>
            <a:ext cx="12378688"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4813282" y="9414513"/>
            <a:ext cx="12439651" cy="4613907"/>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4813282" y="14028420"/>
            <a:ext cx="12439651"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1919A2-32CB-B446-B282-2AF8B1483076}" type="datetimeFigureOut">
              <a:rPr lang="en-US" smtClean="0"/>
              <a:t>4/30/19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121348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1919A2-32CB-B446-B282-2AF8B1483076}" type="datetimeFigureOut">
              <a:rPr lang="en-US" smtClean="0"/>
              <a:t>4/30/19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975954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1919A2-32CB-B446-B282-2AF8B1483076}" type="datetimeFigureOut">
              <a:rPr lang="en-US" smtClean="0"/>
              <a:t>4/30/19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1213663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2439651" y="5529588"/>
            <a:ext cx="14813280" cy="272923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280049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5491" y="2560320"/>
            <a:ext cx="9437370" cy="896112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439651" y="5529588"/>
            <a:ext cx="14813280" cy="272923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015491" y="11521440"/>
            <a:ext cx="9437370" cy="21344893"/>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961919A2-32CB-B446-B282-2AF8B1483076}"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115B8-D497-9244-AE81-C84537713E50}" type="slidenum">
              <a:rPr lang="en-US" smtClean="0"/>
              <a:t>‹#›</a:t>
            </a:fld>
            <a:endParaRPr lang="en-US"/>
          </a:p>
        </p:txBody>
      </p:sp>
    </p:spTree>
    <p:extLst>
      <p:ext uri="{BB962C8B-B14F-4D97-AF65-F5344CB8AC3E}">
        <p14:creationId xmlns:p14="http://schemas.microsoft.com/office/powerpoint/2010/main" val="421188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2044708"/>
            <a:ext cx="25237440" cy="74231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11680" y="10223500"/>
            <a:ext cx="25237440" cy="243674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11680" y="35595568"/>
            <a:ext cx="6583680" cy="2044700"/>
          </a:xfrm>
          <a:prstGeom prst="rect">
            <a:avLst/>
          </a:prstGeom>
        </p:spPr>
        <p:txBody>
          <a:bodyPr vert="horz" lIns="91440" tIns="45720" rIns="91440" bIns="45720" rtlCol="0" anchor="ctr"/>
          <a:lstStyle>
            <a:lvl1pPr algn="l">
              <a:defRPr sz="3840">
                <a:solidFill>
                  <a:schemeClr val="tx1">
                    <a:tint val="75000"/>
                  </a:schemeClr>
                </a:solidFill>
              </a:defRPr>
            </a:lvl1pPr>
          </a:lstStyle>
          <a:p>
            <a:fld id="{961919A2-32CB-B446-B282-2AF8B1483076}" type="datetimeFigureOut">
              <a:rPr lang="en-US" smtClean="0"/>
              <a:t>4/30/19</a:t>
            </a:fld>
            <a:endParaRPr lang="en-US"/>
          </a:p>
        </p:txBody>
      </p:sp>
      <p:sp>
        <p:nvSpPr>
          <p:cNvPr id="5" name="Footer Placeholder 4"/>
          <p:cNvSpPr>
            <a:spLocks noGrp="1"/>
          </p:cNvSpPr>
          <p:nvPr>
            <p:ph type="ftr" sz="quarter" idx="3"/>
          </p:nvPr>
        </p:nvSpPr>
        <p:spPr>
          <a:xfrm>
            <a:off x="9692640" y="35595568"/>
            <a:ext cx="9875520" cy="20447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665440" y="35595568"/>
            <a:ext cx="6583680" cy="2044700"/>
          </a:xfrm>
          <a:prstGeom prst="rect">
            <a:avLst/>
          </a:prstGeom>
        </p:spPr>
        <p:txBody>
          <a:bodyPr vert="horz" lIns="91440" tIns="45720" rIns="91440" bIns="45720" rtlCol="0" anchor="ctr"/>
          <a:lstStyle>
            <a:lvl1pPr algn="r">
              <a:defRPr sz="3840">
                <a:solidFill>
                  <a:schemeClr val="tx1">
                    <a:tint val="75000"/>
                  </a:schemeClr>
                </a:solidFill>
              </a:defRPr>
            </a:lvl1pPr>
          </a:lstStyle>
          <a:p>
            <a:fld id="{CFA115B8-D497-9244-AE81-C84537713E50}" type="slidenum">
              <a:rPr lang="en-US" smtClean="0"/>
              <a:t>‹#›</a:t>
            </a:fld>
            <a:endParaRPr lang="en-US"/>
          </a:p>
        </p:txBody>
      </p:sp>
    </p:spTree>
    <p:extLst>
      <p:ext uri="{BB962C8B-B14F-4D97-AF65-F5344CB8AC3E}">
        <p14:creationId xmlns:p14="http://schemas.microsoft.com/office/powerpoint/2010/main" val="2075145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morsecode.scphillips.com/timing.html" TargetMode="External"/><Relationship Id="rId5" Type="http://schemas.openxmlformats.org/officeDocument/2006/relationships/hyperlink" Target="http://tinyurl.com/peterfleury" TargetMode="External"/><Relationship Id="rId4" Type="http://schemas.openxmlformats.org/officeDocument/2006/relationships/hyperlink" Target="https://www.electronicwings.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91D01236-9DB0-4175-8A6F-32DEB4009B80}"/>
              </a:ext>
            </a:extLst>
          </p:cNvPr>
          <p:cNvSpPr txBox="1"/>
          <p:nvPr/>
        </p:nvSpPr>
        <p:spPr>
          <a:xfrm>
            <a:off x="14630400" y="12975660"/>
            <a:ext cx="13230466" cy="4992457"/>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is able to consistently and accurately interpret and transmit Morse code to another device each running the same compiled code. Because we’ve chosen to send communications one character at a time immediately as they’re entered by the user, there’s very little delay in transmission, and interaction between the two devices is seemingly instant. </a:t>
            </a:r>
          </a:p>
        </p:txBody>
      </p:sp>
      <p:pic>
        <p:nvPicPr>
          <p:cNvPr id="2" name="Picture 2">
            <a:extLst>
              <a:ext uri="{FF2B5EF4-FFF2-40B4-BE49-F238E27FC236}">
                <a16:creationId xmlns:a16="http://schemas.microsoft.com/office/drawing/2014/main" id="{30E42814-1DFA-294B-8ADB-7A8A4AFC5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274843"/>
            <a:ext cx="2912503" cy="173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id="{E037BF99-7506-C14F-8D8B-06A6E1F9F1D9}"/>
              </a:ext>
            </a:extLst>
          </p:cNvPr>
          <p:cNvSpPr txBox="1"/>
          <p:nvPr/>
        </p:nvSpPr>
        <p:spPr>
          <a:xfrm>
            <a:off x="457200" y="37225108"/>
            <a:ext cx="6721905"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ECE:3360 Embedded Systems 2019</a:t>
            </a:r>
          </a:p>
        </p:txBody>
      </p:sp>
      <p:sp>
        <p:nvSpPr>
          <p:cNvPr id="4" name="TextBox 3">
            <a:extLst>
              <a:ext uri="{FF2B5EF4-FFF2-40B4-BE49-F238E27FC236}">
                <a16:creationId xmlns:a16="http://schemas.microsoft.com/office/drawing/2014/main" id="{79F1B403-31AD-B847-85E6-A5E361701105}"/>
              </a:ext>
            </a:extLst>
          </p:cNvPr>
          <p:cNvSpPr txBox="1"/>
          <p:nvPr/>
        </p:nvSpPr>
        <p:spPr>
          <a:xfrm>
            <a:off x="23984538" y="37225108"/>
            <a:ext cx="4361963" cy="646331"/>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The University of Iowa</a:t>
            </a:r>
          </a:p>
        </p:txBody>
      </p:sp>
      <p:cxnSp>
        <p:nvCxnSpPr>
          <p:cNvPr id="5" name="Straight Connector 4">
            <a:extLst>
              <a:ext uri="{FF2B5EF4-FFF2-40B4-BE49-F238E27FC236}">
                <a16:creationId xmlns:a16="http://schemas.microsoft.com/office/drawing/2014/main" id="{52B090C5-F03E-FF41-A352-4F47475A09EB}"/>
              </a:ext>
            </a:extLst>
          </p:cNvPr>
          <p:cNvCxnSpPr>
            <a:cxnSpLocks/>
          </p:cNvCxnSpPr>
          <p:nvPr/>
        </p:nvCxnSpPr>
        <p:spPr>
          <a:xfrm>
            <a:off x="457200" y="36738655"/>
            <a:ext cx="28194000" cy="0"/>
          </a:xfrm>
          <a:prstGeom prst="line">
            <a:avLst/>
          </a:prstGeom>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3E45DA74-3042-F04D-A0F0-564A5F4FF4D1}"/>
              </a:ext>
            </a:extLst>
          </p:cNvPr>
          <p:cNvSpPr txBox="1"/>
          <p:nvPr/>
        </p:nvSpPr>
        <p:spPr>
          <a:xfrm>
            <a:off x="10889408" y="990600"/>
            <a:ext cx="7481985" cy="1323439"/>
          </a:xfrm>
          <a:prstGeom prst="rect">
            <a:avLst/>
          </a:prstGeom>
          <a:noFill/>
        </p:spPr>
        <p:txBody>
          <a:bodyPr wrap="none" rtlCol="0">
            <a:spAutoFit/>
          </a:bodyPr>
          <a:lstStyle/>
          <a:p>
            <a:r>
              <a:rPr lang="en-US" sz="8000" b="1" dirty="0">
                <a:latin typeface="Calibri" panose="020F0502020204030204" pitchFamily="34" charset="0"/>
                <a:cs typeface="Calibri" panose="020F0502020204030204" pitchFamily="34" charset="0"/>
              </a:rPr>
              <a:t>Morse Code Chat</a:t>
            </a:r>
          </a:p>
        </p:txBody>
      </p:sp>
      <p:sp>
        <p:nvSpPr>
          <p:cNvPr id="7" name="TextBox 6">
            <a:extLst>
              <a:ext uri="{FF2B5EF4-FFF2-40B4-BE49-F238E27FC236}">
                <a16:creationId xmlns:a16="http://schemas.microsoft.com/office/drawing/2014/main" id="{B31D58BE-780E-2044-B337-58D669527A71}"/>
              </a:ext>
            </a:extLst>
          </p:cNvPr>
          <p:cNvSpPr txBox="1"/>
          <p:nvPr/>
        </p:nvSpPr>
        <p:spPr>
          <a:xfrm>
            <a:off x="6352974" y="2133600"/>
            <a:ext cx="16554853" cy="1200329"/>
          </a:xfrm>
          <a:prstGeom prst="rect">
            <a:avLst/>
          </a:prstGeom>
          <a:noFill/>
        </p:spPr>
        <p:txBody>
          <a:bodyPr wrap="none" rtlCol="0">
            <a:spAutoFit/>
          </a:bodyPr>
          <a:lstStyle/>
          <a:p>
            <a:r>
              <a:rPr lang="en-US" sz="7200" i="1"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Alexander Powers and Benjamin Mitchinson</a:t>
            </a:r>
          </a:p>
        </p:txBody>
      </p:sp>
      <p:sp>
        <p:nvSpPr>
          <p:cNvPr id="10" name="TextBox 9">
            <a:extLst>
              <a:ext uri="{FF2B5EF4-FFF2-40B4-BE49-F238E27FC236}">
                <a16:creationId xmlns:a16="http://schemas.microsoft.com/office/drawing/2014/main" id="{5640DC18-DF90-AD4B-B4F3-55DF4F02AE5C}"/>
              </a:ext>
            </a:extLst>
          </p:cNvPr>
          <p:cNvSpPr txBox="1"/>
          <p:nvPr/>
        </p:nvSpPr>
        <p:spPr>
          <a:xfrm>
            <a:off x="27607324" y="366355"/>
            <a:ext cx="1043876" cy="1107996"/>
          </a:xfrm>
          <a:prstGeom prst="rect">
            <a:avLst/>
          </a:prstGeom>
          <a:noFill/>
        </p:spPr>
        <p:txBody>
          <a:bodyPr wrap="none" rtlCol="0">
            <a:spAutoFit/>
          </a:bodyPr>
          <a:lstStyle/>
          <a:p>
            <a:r>
              <a:rPr lang="en-US" sz="6600" b="1" dirty="0">
                <a:latin typeface="Calibri" panose="020F0502020204030204" pitchFamily="34" charset="0"/>
                <a:cs typeface="Calibri" panose="020F0502020204030204" pitchFamily="34" charset="0"/>
              </a:rPr>
              <a:t>23</a:t>
            </a:r>
          </a:p>
        </p:txBody>
      </p:sp>
      <p:pic>
        <p:nvPicPr>
          <p:cNvPr id="14" name="Picture 13" descr="A close up of a sign&#10;&#10;Description automatically generated">
            <a:extLst>
              <a:ext uri="{FF2B5EF4-FFF2-40B4-BE49-F238E27FC236}">
                <a16:creationId xmlns:a16="http://schemas.microsoft.com/office/drawing/2014/main" id="{E3005A26-5DF9-9D43-9AFF-A91F485E1BFC}"/>
              </a:ext>
            </a:extLst>
          </p:cNvPr>
          <p:cNvPicPr>
            <a:picLocks noChangeAspect="1"/>
          </p:cNvPicPr>
          <p:nvPr/>
        </p:nvPicPr>
        <p:blipFill>
          <a:blip r:embed="rId3"/>
          <a:stretch>
            <a:fillRect/>
          </a:stretch>
        </p:blipFill>
        <p:spPr>
          <a:xfrm>
            <a:off x="2401403" y="13265734"/>
            <a:ext cx="10081164" cy="4265585"/>
          </a:xfrm>
          <a:prstGeom prst="rect">
            <a:avLst/>
          </a:prstGeom>
          <a:ln w="76200">
            <a:solidFill>
              <a:schemeClr val="tx1"/>
            </a:solidFill>
          </a:ln>
        </p:spPr>
      </p:pic>
      <p:sp>
        <p:nvSpPr>
          <p:cNvPr id="17" name="TextBox 16">
            <a:extLst>
              <a:ext uri="{FF2B5EF4-FFF2-40B4-BE49-F238E27FC236}">
                <a16:creationId xmlns:a16="http://schemas.microsoft.com/office/drawing/2014/main" id="{2E5DEBAD-C350-BA41-A884-E7C6B30D6529}"/>
              </a:ext>
            </a:extLst>
          </p:cNvPr>
          <p:cNvSpPr txBox="1"/>
          <p:nvPr/>
        </p:nvSpPr>
        <p:spPr>
          <a:xfrm>
            <a:off x="1429430" y="4014297"/>
            <a:ext cx="2640194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Abstract</a:t>
            </a:r>
          </a:p>
        </p:txBody>
      </p:sp>
      <p:sp>
        <p:nvSpPr>
          <p:cNvPr id="18" name="TextBox 17">
            <a:extLst>
              <a:ext uri="{FF2B5EF4-FFF2-40B4-BE49-F238E27FC236}">
                <a16:creationId xmlns:a16="http://schemas.microsoft.com/office/drawing/2014/main" id="{8760CDFE-570A-3F49-9525-452EF4469655}"/>
              </a:ext>
            </a:extLst>
          </p:cNvPr>
          <p:cNvSpPr txBox="1"/>
          <p:nvPr/>
        </p:nvSpPr>
        <p:spPr>
          <a:xfrm>
            <a:off x="1429430" y="11314333"/>
            <a:ext cx="12025312"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System Design</a:t>
            </a:r>
          </a:p>
        </p:txBody>
      </p:sp>
      <p:sp>
        <p:nvSpPr>
          <p:cNvPr id="19" name="TextBox 18">
            <a:extLst>
              <a:ext uri="{FF2B5EF4-FFF2-40B4-BE49-F238E27FC236}">
                <a16:creationId xmlns:a16="http://schemas.microsoft.com/office/drawing/2014/main" id="{2321B659-9540-DA4B-9B0F-863A8515D609}"/>
              </a:ext>
            </a:extLst>
          </p:cNvPr>
          <p:cNvSpPr txBox="1"/>
          <p:nvPr/>
        </p:nvSpPr>
        <p:spPr>
          <a:xfrm>
            <a:off x="14630400" y="11314332"/>
            <a:ext cx="13230467" cy="1107996"/>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Result</a:t>
            </a:r>
          </a:p>
        </p:txBody>
      </p:sp>
      <p:sp>
        <p:nvSpPr>
          <p:cNvPr id="22" name="TextBox 21">
            <a:extLst>
              <a:ext uri="{FF2B5EF4-FFF2-40B4-BE49-F238E27FC236}">
                <a16:creationId xmlns:a16="http://schemas.microsoft.com/office/drawing/2014/main" id="{7C0ED769-2B19-A047-9BA3-DEEA88D423C0}"/>
              </a:ext>
            </a:extLst>
          </p:cNvPr>
          <p:cNvSpPr txBox="1"/>
          <p:nvPr/>
        </p:nvSpPr>
        <p:spPr>
          <a:xfrm>
            <a:off x="1447018" y="25746729"/>
            <a:ext cx="1427865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Lessons Learned</a:t>
            </a:r>
          </a:p>
        </p:txBody>
      </p:sp>
      <p:sp>
        <p:nvSpPr>
          <p:cNvPr id="23" name="TextBox 22">
            <a:extLst>
              <a:ext uri="{FF2B5EF4-FFF2-40B4-BE49-F238E27FC236}">
                <a16:creationId xmlns:a16="http://schemas.microsoft.com/office/drawing/2014/main" id="{C53539E3-75BF-C341-B383-44B2AC3060CF}"/>
              </a:ext>
            </a:extLst>
          </p:cNvPr>
          <p:cNvSpPr txBox="1"/>
          <p:nvPr/>
        </p:nvSpPr>
        <p:spPr>
          <a:xfrm>
            <a:off x="17148162" y="25746729"/>
            <a:ext cx="10712706" cy="1107984"/>
          </a:xfrm>
          <a:prstGeom prst="rect">
            <a:avLst/>
          </a:prstGeom>
          <a:solidFill>
            <a:schemeClr val="accent6">
              <a:lumMod val="40000"/>
              <a:lumOff val="60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6600" dirty="0">
                <a:latin typeface="Calibri" panose="020F0502020204030204" pitchFamily="34" charset="0"/>
                <a:cs typeface="Calibri" panose="020F0502020204030204" pitchFamily="34" charset="0"/>
              </a:rPr>
              <a:t>Conclusion</a:t>
            </a:r>
          </a:p>
        </p:txBody>
      </p:sp>
      <p:sp>
        <p:nvSpPr>
          <p:cNvPr id="24" name="TextBox 23">
            <a:extLst>
              <a:ext uri="{FF2B5EF4-FFF2-40B4-BE49-F238E27FC236}">
                <a16:creationId xmlns:a16="http://schemas.microsoft.com/office/drawing/2014/main" id="{D2BC0A5E-89FB-944A-8AD4-B445668D1EC4}"/>
              </a:ext>
            </a:extLst>
          </p:cNvPr>
          <p:cNvSpPr txBox="1"/>
          <p:nvPr/>
        </p:nvSpPr>
        <p:spPr>
          <a:xfrm>
            <a:off x="1399931" y="6542164"/>
            <a:ext cx="16357126" cy="333039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project was the design and creation of a discrete Morse Code communication system programmed on two ATmega88PA development boards. Using our solution, two users are able to communicate with one another by tapping out Morse Code on a button, which is then transmitted over Bluetooth to the LCD of the other user.</a:t>
            </a:r>
          </a:p>
        </p:txBody>
      </p:sp>
      <p:sp>
        <p:nvSpPr>
          <p:cNvPr id="13" name="TextBox 12">
            <a:extLst>
              <a:ext uri="{FF2B5EF4-FFF2-40B4-BE49-F238E27FC236}">
                <a16:creationId xmlns:a16="http://schemas.microsoft.com/office/drawing/2014/main" id="{AE31F041-017C-4480-873E-01B763D5375A}"/>
              </a:ext>
            </a:extLst>
          </p:cNvPr>
          <p:cNvSpPr txBox="1"/>
          <p:nvPr/>
        </p:nvSpPr>
        <p:spPr>
          <a:xfrm>
            <a:off x="1399931" y="27591508"/>
            <a:ext cx="14278656" cy="416139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Reflecting on final physical hardware design, our solution would be more marketable if it was contained in a compact form, as opposed to being left on the development board and tethered to an outlet power source. The components are small enough to be wired to one board, and using a battery to power them all would result in an entirely portable device. </a:t>
            </a:r>
          </a:p>
        </p:txBody>
      </p:sp>
      <p:sp>
        <p:nvSpPr>
          <p:cNvPr id="25" name="TextBox 24">
            <a:extLst>
              <a:ext uri="{FF2B5EF4-FFF2-40B4-BE49-F238E27FC236}">
                <a16:creationId xmlns:a16="http://schemas.microsoft.com/office/drawing/2014/main" id="{B120EE32-4F57-431F-A351-DF7FBCD3596D}"/>
              </a:ext>
            </a:extLst>
          </p:cNvPr>
          <p:cNvSpPr txBox="1"/>
          <p:nvPr/>
        </p:nvSpPr>
        <p:spPr>
          <a:xfrm>
            <a:off x="17148162" y="27591394"/>
            <a:ext cx="10683210" cy="831637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Our completed solution achieves exactly what we sought to accomplish. The pairing process of the HC-05 devices is faster and more reliable than originally anticipated, resulting in a consistent and accurate transmission of the Morse Code. We also designed our solution to be flexible to user tapping speed by allowing the Farnsworth unit to be changed to match the users preference. This project has sparked our interest in embedded systems, and we intend to convert this into a handheld, battery powered system over the summer!</a:t>
            </a:r>
          </a:p>
        </p:txBody>
      </p:sp>
      <p:sp>
        <p:nvSpPr>
          <p:cNvPr id="28" name="TextBox 27">
            <a:extLst>
              <a:ext uri="{FF2B5EF4-FFF2-40B4-BE49-F238E27FC236}">
                <a16:creationId xmlns:a16="http://schemas.microsoft.com/office/drawing/2014/main" id="{7D66FAC6-E2AB-493E-A784-706B6414AD7D}"/>
              </a:ext>
            </a:extLst>
          </p:cNvPr>
          <p:cNvSpPr txBox="1"/>
          <p:nvPr/>
        </p:nvSpPr>
        <p:spPr>
          <a:xfrm>
            <a:off x="1399931" y="18615516"/>
            <a:ext cx="12054811" cy="6654386"/>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The </a:t>
            </a:r>
            <a:r>
              <a:rPr lang="en-US" sz="3600" dirty="0">
                <a:highlight>
                  <a:srgbClr val="D5E8D4"/>
                </a:highlight>
                <a:latin typeface="Calibri" panose="020F0502020204030204" pitchFamily="34" charset="0"/>
                <a:cs typeface="Calibri" panose="020F0502020204030204" pitchFamily="34" charset="0"/>
              </a:rPr>
              <a:t>button</a:t>
            </a:r>
            <a:r>
              <a:rPr lang="en-US" sz="3600" dirty="0">
                <a:latin typeface="Calibri" panose="020F0502020204030204" pitchFamily="34" charset="0"/>
                <a:cs typeface="Calibri" panose="020F0502020204030204" pitchFamily="34" charset="0"/>
              </a:rPr>
              <a:t> is the primary input signal for the system, which the </a:t>
            </a:r>
            <a:r>
              <a:rPr lang="en-US" sz="3600" dirty="0">
                <a:highlight>
                  <a:srgbClr val="F8CECC"/>
                </a:highlight>
                <a:latin typeface="Calibri" panose="020F0502020204030204" pitchFamily="34" charset="0"/>
                <a:cs typeface="Calibri" panose="020F0502020204030204" pitchFamily="34" charset="0"/>
              </a:rPr>
              <a:t>ATmega88PA</a:t>
            </a:r>
            <a:r>
              <a:rPr lang="en-US" sz="3600" dirty="0">
                <a:latin typeface="Calibri" panose="020F0502020204030204" pitchFamily="34" charset="0"/>
                <a:cs typeface="Calibri" panose="020F0502020204030204" pitchFamily="34" charset="0"/>
              </a:rPr>
              <a:t> detects and interprets through a timer interrupt. This decoded Morse Code is then sent via the USART communication protocol to the </a:t>
            </a:r>
            <a:r>
              <a:rPr lang="en-US" sz="3600" dirty="0">
                <a:highlight>
                  <a:srgbClr val="DAE8FC"/>
                </a:highlight>
                <a:latin typeface="Calibri" panose="020F0502020204030204" pitchFamily="34" charset="0"/>
                <a:cs typeface="Calibri" panose="020F0502020204030204" pitchFamily="34" charset="0"/>
              </a:rPr>
              <a:t>HC-05 Bluetooth</a:t>
            </a:r>
            <a:r>
              <a:rPr lang="en-US" sz="3600" dirty="0">
                <a:latin typeface="Calibri" panose="020F0502020204030204" pitchFamily="34" charset="0"/>
                <a:cs typeface="Calibri" panose="020F0502020204030204" pitchFamily="34" charset="0"/>
              </a:rPr>
              <a:t> module, which then forwards the message to the other board’s HC-05 module. Once received by the other ATmega88PA, the Morse code is displayed on the </a:t>
            </a:r>
            <a:r>
              <a:rPr lang="en-US" sz="3600" dirty="0">
                <a:highlight>
                  <a:srgbClr val="FFF2CC"/>
                </a:highlight>
                <a:latin typeface="Calibri" panose="020F0502020204030204" pitchFamily="34" charset="0"/>
                <a:cs typeface="Calibri" panose="020F0502020204030204" pitchFamily="34" charset="0"/>
              </a:rPr>
              <a:t>1602A-1 LCD</a:t>
            </a:r>
            <a:r>
              <a:rPr lang="en-US" sz="3600" dirty="0">
                <a:latin typeface="Calibri" panose="020F0502020204030204" pitchFamily="34" charset="0"/>
                <a:cs typeface="Calibri" panose="020F0502020204030204" pitchFamily="34" charset="0"/>
              </a:rPr>
              <a:t>. The LCD also displays the current Morse Code bits, and the previous button press interpretation.</a:t>
            </a:r>
          </a:p>
        </p:txBody>
      </p:sp>
      <p:sp>
        <p:nvSpPr>
          <p:cNvPr id="26" name="TextBox 25">
            <a:extLst>
              <a:ext uri="{FF2B5EF4-FFF2-40B4-BE49-F238E27FC236}">
                <a16:creationId xmlns:a16="http://schemas.microsoft.com/office/drawing/2014/main" id="{61B51E82-E284-4A17-B295-7A817582477B}"/>
              </a:ext>
            </a:extLst>
          </p:cNvPr>
          <p:cNvSpPr txBox="1"/>
          <p:nvPr/>
        </p:nvSpPr>
        <p:spPr>
          <a:xfrm>
            <a:off x="457200" y="32804776"/>
            <a:ext cx="15268474" cy="70788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00" dirty="0">
                <a:solidFill>
                  <a:schemeClr val="tx1"/>
                </a:solidFill>
                <a:latin typeface="Calibri" panose="020F0502020204030204" pitchFamily="34" charset="0"/>
                <a:cs typeface="Calibri" panose="020F0502020204030204" pitchFamily="34" charset="0"/>
              </a:rPr>
              <a:t>Acknowledgments</a:t>
            </a:r>
          </a:p>
        </p:txBody>
      </p:sp>
      <p:sp>
        <p:nvSpPr>
          <p:cNvPr id="8" name="TextBox 7">
            <a:extLst>
              <a:ext uri="{FF2B5EF4-FFF2-40B4-BE49-F238E27FC236}">
                <a16:creationId xmlns:a16="http://schemas.microsoft.com/office/drawing/2014/main" id="{B0CAF816-7896-4DB3-81EF-145FE40BB36A}"/>
              </a:ext>
            </a:extLst>
          </p:cNvPr>
          <p:cNvSpPr txBox="1"/>
          <p:nvPr/>
        </p:nvSpPr>
        <p:spPr>
          <a:xfrm>
            <a:off x="1723102" y="34211352"/>
            <a:ext cx="13955485" cy="2062103"/>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USART Library (</a:t>
            </a:r>
            <a:r>
              <a:rPr lang="en-US" sz="3200" dirty="0">
                <a:latin typeface="Calibri" panose="020F0502020204030204" pitchFamily="34" charset="0"/>
                <a:cs typeface="Calibri" panose="020F0502020204030204" pitchFamily="34" charset="0"/>
                <a:hlinkClick r:id="rId4"/>
              </a:rPr>
              <a:t>https://www.electronicwings.com</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LCD Library (</a:t>
            </a:r>
            <a:r>
              <a:rPr lang="en-US" sz="3200" dirty="0">
                <a:latin typeface="Calibri" panose="020F0502020204030204" pitchFamily="34" charset="0"/>
                <a:cs typeface="Calibri" panose="020F0502020204030204" pitchFamily="34" charset="0"/>
                <a:hlinkClick r:id="rId5"/>
              </a:rPr>
              <a:t>http://tinyurl.com/peterfleury</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Farnsworth Unit (</a:t>
            </a:r>
            <a:r>
              <a:rPr lang="en-US" sz="3200" dirty="0">
                <a:latin typeface="Calibri" panose="020F0502020204030204" pitchFamily="34" charset="0"/>
                <a:cs typeface="Calibri" panose="020F0502020204030204" pitchFamily="34" charset="0"/>
                <a:hlinkClick r:id="rId6"/>
              </a:rPr>
              <a:t>https://morsecode.scphillips.com/timing.html</a:t>
            </a:r>
            <a:r>
              <a:rPr lang="en-US" sz="3200" dirty="0">
                <a:latin typeface="Calibri" panose="020F0502020204030204" pitchFamily="34" charset="0"/>
                <a:cs typeface="Calibri" panose="020F0502020204030204" pitchFamily="34" charset="0"/>
              </a:rPr>
              <a:t>)</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Standard AVR Libraries (interrupt.h/delay.h/io.h)</a:t>
            </a:r>
          </a:p>
        </p:txBody>
      </p:sp>
      <p:pic>
        <p:nvPicPr>
          <p:cNvPr id="11" name="Picture 10">
            <a:extLst>
              <a:ext uri="{FF2B5EF4-FFF2-40B4-BE49-F238E27FC236}">
                <a16:creationId xmlns:a16="http://schemas.microsoft.com/office/drawing/2014/main" id="{C2238D6F-6404-4514-96CB-D472A8DB3224}"/>
              </a:ext>
            </a:extLst>
          </p:cNvPr>
          <p:cNvPicPr>
            <a:picLocks noChangeAspect="1"/>
          </p:cNvPicPr>
          <p:nvPr/>
        </p:nvPicPr>
        <p:blipFill>
          <a:blip r:embed="rId7"/>
          <a:stretch>
            <a:fillRect/>
          </a:stretch>
        </p:blipFill>
        <p:spPr>
          <a:xfrm>
            <a:off x="18163977" y="5387596"/>
            <a:ext cx="9151305" cy="4795708"/>
          </a:xfrm>
          <a:prstGeom prst="rect">
            <a:avLst/>
          </a:prstGeom>
          <a:ln w="76200">
            <a:solidFill>
              <a:schemeClr val="tx1"/>
            </a:solidFill>
          </a:ln>
        </p:spPr>
      </p:pic>
      <p:pic>
        <p:nvPicPr>
          <p:cNvPr id="31" name="Picture 30">
            <a:extLst>
              <a:ext uri="{FF2B5EF4-FFF2-40B4-BE49-F238E27FC236}">
                <a16:creationId xmlns:a16="http://schemas.microsoft.com/office/drawing/2014/main" id="{F2905658-C334-4D1E-9BB0-42B0714805E7}"/>
              </a:ext>
            </a:extLst>
          </p:cNvPr>
          <p:cNvPicPr>
            <a:picLocks noChangeAspect="1"/>
          </p:cNvPicPr>
          <p:nvPr/>
        </p:nvPicPr>
        <p:blipFill>
          <a:blip r:embed="rId8"/>
          <a:stretch>
            <a:fillRect/>
          </a:stretch>
        </p:blipFill>
        <p:spPr>
          <a:xfrm>
            <a:off x="15289971" y="18242888"/>
            <a:ext cx="12025311" cy="2749610"/>
          </a:xfrm>
          <a:prstGeom prst="rect">
            <a:avLst/>
          </a:prstGeom>
        </p:spPr>
      </p:pic>
      <p:sp>
        <p:nvSpPr>
          <p:cNvPr id="12" name="TextBox 11">
            <a:extLst>
              <a:ext uri="{FF2B5EF4-FFF2-40B4-BE49-F238E27FC236}">
                <a16:creationId xmlns:a16="http://schemas.microsoft.com/office/drawing/2014/main" id="{EA1B0BF3-4C88-D744-908B-884D4796EF72}"/>
              </a:ext>
            </a:extLst>
          </p:cNvPr>
          <p:cNvSpPr txBox="1"/>
          <p:nvPr/>
        </p:nvSpPr>
        <p:spPr>
          <a:xfrm>
            <a:off x="14630400" y="21823380"/>
            <a:ext cx="13230466" cy="3330399"/>
          </a:xfrm>
          <a:prstGeom prst="rect">
            <a:avLst/>
          </a:prstGeom>
          <a:noFill/>
        </p:spPr>
        <p:txBody>
          <a:bodyPr wrap="square" rtlCol="0">
            <a:spAutoFit/>
          </a:bodyPr>
          <a:lstStyle/>
          <a:p>
            <a:pPr>
              <a:lnSpc>
                <a:spcPct val="150000"/>
              </a:lnSpc>
            </a:pPr>
            <a:r>
              <a:rPr lang="en-US" sz="3600" dirty="0">
                <a:latin typeface="Calibri" panose="020F0502020204030204" pitchFamily="34" charset="0"/>
                <a:cs typeface="Calibri" panose="020F0502020204030204" pitchFamily="34" charset="0"/>
              </a:rPr>
              <a:t>Additionally, we were able to use the binding functionality of the HC-05, to ensure that messages will only be transmitted between our two devices, ensuring that other Bluetooth communications will never interrupt our transmissions.</a:t>
            </a:r>
          </a:p>
        </p:txBody>
      </p:sp>
      <p:sp>
        <p:nvSpPr>
          <p:cNvPr id="15" name="TextBox 14">
            <a:extLst>
              <a:ext uri="{FF2B5EF4-FFF2-40B4-BE49-F238E27FC236}">
                <a16:creationId xmlns:a16="http://schemas.microsoft.com/office/drawing/2014/main" id="{9321FD4D-A679-B448-B1DD-0C587C4F15B0}"/>
              </a:ext>
            </a:extLst>
          </p:cNvPr>
          <p:cNvSpPr txBox="1"/>
          <p:nvPr/>
        </p:nvSpPr>
        <p:spPr>
          <a:xfrm>
            <a:off x="2401403" y="17862279"/>
            <a:ext cx="10081164" cy="584775"/>
          </a:xfrm>
          <a:prstGeom prst="rect">
            <a:avLst/>
          </a:prstGeom>
          <a:noFill/>
        </p:spPr>
        <p:txBody>
          <a:bodyPr wrap="square" rtlCol="0">
            <a:spAutoFit/>
          </a:bodyPr>
          <a:lstStyle/>
          <a:p>
            <a:pPr algn="ctr"/>
            <a:r>
              <a:rPr lang="en-US" sz="3200" i="1" dirty="0"/>
              <a:t>Figure 1</a:t>
            </a:r>
            <a:r>
              <a:rPr lang="en-US" sz="3200" dirty="0"/>
              <a:t>. System Overview</a:t>
            </a:r>
          </a:p>
        </p:txBody>
      </p:sp>
      <p:sp>
        <p:nvSpPr>
          <p:cNvPr id="16" name="TextBox 15">
            <a:extLst>
              <a:ext uri="{FF2B5EF4-FFF2-40B4-BE49-F238E27FC236}">
                <a16:creationId xmlns:a16="http://schemas.microsoft.com/office/drawing/2014/main" id="{77D8F66F-B1E2-6B45-B15E-49E8D53D627F}"/>
              </a:ext>
            </a:extLst>
          </p:cNvPr>
          <p:cNvSpPr txBox="1"/>
          <p:nvPr/>
        </p:nvSpPr>
        <p:spPr>
          <a:xfrm>
            <a:off x="18163976" y="10303891"/>
            <a:ext cx="9151305" cy="584775"/>
          </a:xfrm>
          <a:prstGeom prst="rect">
            <a:avLst/>
          </a:prstGeom>
          <a:noFill/>
        </p:spPr>
        <p:txBody>
          <a:bodyPr wrap="square" rtlCol="0">
            <a:spAutoFit/>
          </a:bodyPr>
          <a:lstStyle/>
          <a:p>
            <a:pPr algn="ctr"/>
            <a:r>
              <a:rPr lang="en-US" sz="3200" i="1" dirty="0"/>
              <a:t>Image 1</a:t>
            </a:r>
            <a:r>
              <a:rPr lang="en-US" sz="3200" dirty="0"/>
              <a:t>. Side by Side of the Two Devices</a:t>
            </a:r>
          </a:p>
        </p:txBody>
      </p:sp>
      <p:sp>
        <p:nvSpPr>
          <p:cNvPr id="20" name="TextBox 19">
            <a:extLst>
              <a:ext uri="{FF2B5EF4-FFF2-40B4-BE49-F238E27FC236}">
                <a16:creationId xmlns:a16="http://schemas.microsoft.com/office/drawing/2014/main" id="{79E5C86B-9AC0-434E-87E3-C1F6128C8788}"/>
              </a:ext>
            </a:extLst>
          </p:cNvPr>
          <p:cNvSpPr txBox="1"/>
          <p:nvPr/>
        </p:nvSpPr>
        <p:spPr>
          <a:xfrm>
            <a:off x="15260470" y="21181391"/>
            <a:ext cx="12054811" cy="584775"/>
          </a:xfrm>
          <a:prstGeom prst="rect">
            <a:avLst/>
          </a:prstGeom>
          <a:noFill/>
        </p:spPr>
        <p:txBody>
          <a:bodyPr wrap="square" rtlCol="0">
            <a:spAutoFit/>
          </a:bodyPr>
          <a:lstStyle/>
          <a:p>
            <a:pPr algn="ctr"/>
            <a:r>
              <a:rPr lang="en-US" sz="3200" i="1" dirty="0"/>
              <a:t>Image 2</a:t>
            </a:r>
            <a:r>
              <a:rPr lang="en-US" sz="3200" dirty="0"/>
              <a:t>. User View During Use</a:t>
            </a:r>
          </a:p>
        </p:txBody>
      </p:sp>
      <p:cxnSp>
        <p:nvCxnSpPr>
          <p:cNvPr id="29" name="Straight Connector 28">
            <a:extLst>
              <a:ext uri="{FF2B5EF4-FFF2-40B4-BE49-F238E27FC236}">
                <a16:creationId xmlns:a16="http://schemas.microsoft.com/office/drawing/2014/main" id="{F24837F7-A891-8445-B067-0060CD6CF03E}"/>
              </a:ext>
            </a:extLst>
          </p:cNvPr>
          <p:cNvCxnSpPr>
            <a:cxnSpLocks/>
          </p:cNvCxnSpPr>
          <p:nvPr/>
        </p:nvCxnSpPr>
        <p:spPr>
          <a:xfrm>
            <a:off x="457200" y="33644604"/>
            <a:ext cx="15268474"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785786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283</TotalTime>
  <Words>501</Words>
  <Application>Microsoft Macintosh PowerPoint</Application>
  <PresentationFormat>Custom</PresentationFormat>
  <Paragraphs>24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Powers, Alexander B</dc:creator>
  <cp:lastModifiedBy>Powers, Alexander B</cp:lastModifiedBy>
  <cp:revision>111</cp:revision>
  <dcterms:created xsi:type="dcterms:W3CDTF">2019-04-28T18:01:30Z</dcterms:created>
  <dcterms:modified xsi:type="dcterms:W3CDTF">2019-05-01T02:12:55Z</dcterms:modified>
</cp:coreProperties>
</file>

<file path=docProps/thumbnail.jpeg>
</file>